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73" r:id="rId13"/>
    <p:sldId id="275" r:id="rId14"/>
    <p:sldId id="276" r:id="rId15"/>
    <p:sldId id="278" r:id="rId16"/>
    <p:sldId id="280" r:id="rId17"/>
    <p:sldId id="281" r:id="rId18"/>
    <p:sldId id="279" r:id="rId19"/>
    <p:sldId id="293" r:id="rId20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3346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2545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6427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1096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0865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067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5794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052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906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3040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5504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09902-F3B7-4596-B073-D045216193AB}" type="datetimeFigureOut">
              <a:rPr lang="es-PA" smtClean="0"/>
              <a:t>12/5/23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AB9D9-5FB8-4246-A0E0-F600476412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9560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7.png"/><Relationship Id="rId5" Type="http://schemas.openxmlformats.org/officeDocument/2006/relationships/image" Target="../media/image1.jpe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58905" y="1913843"/>
            <a:ext cx="9144000" cy="1655762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Arial Rounded MT Bold" panose="020F0704030504030204" pitchFamily="34" charset="0"/>
              </a:rPr>
              <a:t>¡Bienvenidos amiguitos y </a:t>
            </a:r>
            <a:r>
              <a:rPr lang="es-MX" sz="4400" b="1" dirty="0" smtClean="0">
                <a:latin typeface="Arial Rounded MT Bold" panose="020F0704030504030204" pitchFamily="34" charset="0"/>
              </a:rPr>
              <a:t>amiguitas</a:t>
            </a:r>
            <a:r>
              <a:rPr lang="es-MX" sz="4800" b="1" dirty="0" smtClean="0">
                <a:latin typeface="Arial Rounded MT Bold" panose="020F0704030504030204" pitchFamily="34" charset="0"/>
              </a:rPr>
              <a:t>!</a:t>
            </a:r>
            <a:endParaRPr lang="es-PA" sz="4800" dirty="0">
              <a:latin typeface="Arial Rounded MT Bold" panose="020F07040305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12716" y="4010127"/>
            <a:ext cx="67912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dirty="0" smtClean="0">
                <a:latin typeface="Arial Rounded MT Bold" panose="020F0704030504030204" pitchFamily="34" charset="0"/>
              </a:rPr>
              <a:t>¿Sabes qué son los </a:t>
            </a:r>
          </a:p>
          <a:p>
            <a:pPr algn="ctr"/>
            <a:r>
              <a:rPr lang="es-MX" sz="3600" dirty="0" smtClean="0">
                <a:latin typeface="Arial Rounded MT Bold" panose="020F0704030504030204" pitchFamily="34" charset="0"/>
              </a:rPr>
              <a:t>Derechos </a:t>
            </a:r>
            <a:r>
              <a:rPr lang="es-MX" sz="3600" dirty="0">
                <a:latin typeface="Arial Rounded MT Bold" panose="020F0704030504030204" pitchFamily="34" charset="0"/>
              </a:rPr>
              <a:t>y Deberes de los </a:t>
            </a:r>
            <a:r>
              <a:rPr lang="es-MX" sz="3600" dirty="0" smtClean="0">
                <a:latin typeface="Arial Rounded MT Bold" panose="020F0704030504030204" pitchFamily="34" charset="0"/>
              </a:rPr>
              <a:t>Consumidores?</a:t>
            </a:r>
            <a:endParaRPr lang="es-PA" sz="3600" dirty="0">
              <a:latin typeface="Arial Rounded MT Bold" panose="020F0704030504030204" pitchFamily="34" charset="0"/>
            </a:endParaRPr>
          </a:p>
        </p:txBody>
      </p:sp>
      <p:sp>
        <p:nvSpPr>
          <p:cNvPr id="7" name="Nube 6"/>
          <p:cNvSpPr/>
          <p:nvPr/>
        </p:nvSpPr>
        <p:spPr>
          <a:xfrm rot="223879">
            <a:off x="7071456" y="392802"/>
            <a:ext cx="2117521" cy="1313274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8" name="Nube 7"/>
          <p:cNvSpPr/>
          <p:nvPr/>
        </p:nvSpPr>
        <p:spPr>
          <a:xfrm rot="172077">
            <a:off x="4506308" y="678365"/>
            <a:ext cx="1251487" cy="708640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94" y="2815919"/>
            <a:ext cx="3053838" cy="294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envenidos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NEONMusic_-_Tropical_Corporate_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799" y="2897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7576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2" grpId="0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72294" y="1327727"/>
            <a:ext cx="8050876" cy="4351338"/>
          </a:xfrm>
        </p:spPr>
        <p:txBody>
          <a:bodyPr/>
          <a:lstStyle/>
          <a:p>
            <a:pPr marL="0" indent="0">
              <a:buNone/>
            </a:pPr>
            <a:r>
              <a:rPr lang="es-ES" sz="3600" b="1" dirty="0" smtClean="0"/>
              <a:t>DERECHO A UN AMBIENTE SALUDABLE</a:t>
            </a:r>
            <a:endParaRPr lang="es-PA" sz="3600" dirty="0"/>
          </a:p>
          <a:p>
            <a:pPr marL="0" indent="0" algn="ctr">
              <a:buNone/>
            </a:pPr>
            <a:r>
              <a:rPr lang="es-ES" dirty="0"/>
              <a:t>Es el derecho que tenemos a vivir en un ambiente limpio y que nos ayude a tener una buena calidad de vida.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dirty="0"/>
          </a:p>
          <a:p>
            <a:endParaRPr lang="es-PA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/>
          <a:stretch/>
        </p:blipFill>
        <p:spPr>
          <a:xfrm>
            <a:off x="5381839" y="3563112"/>
            <a:ext cx="4083831" cy="289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66" y="3786029"/>
            <a:ext cx="2323198" cy="1816257"/>
          </a:xfrm>
          <a:prstGeom prst="rect">
            <a:avLst/>
          </a:prstGeom>
        </p:spPr>
      </p:pic>
      <p:pic>
        <p:nvPicPr>
          <p:cNvPr id="2" name="Der ambient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54982" y="1086580"/>
            <a:ext cx="9144000" cy="1655762"/>
          </a:xfrm>
        </p:spPr>
        <p:txBody>
          <a:bodyPr>
            <a:normAutofit/>
          </a:bodyPr>
          <a:lstStyle/>
          <a:p>
            <a:r>
              <a:rPr lang="es-PA" sz="4400" dirty="0" smtClean="0">
                <a:latin typeface="Arial Rounded MT Bold" panose="020F0704030504030204" pitchFamily="34" charset="0"/>
              </a:rPr>
              <a:t>DEBERES DE LOS CONSUMIDORES</a:t>
            </a:r>
            <a:endParaRPr lang="es-PA" sz="4400" dirty="0">
              <a:latin typeface="Arial Rounded MT Bold" panose="020F070403050403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54505" y="2930774"/>
            <a:ext cx="5396962" cy="26642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" name="Rectángulo 1"/>
          <p:cNvSpPr/>
          <p:nvPr/>
        </p:nvSpPr>
        <p:spPr>
          <a:xfrm>
            <a:off x="808092" y="3231821"/>
            <a:ext cx="50897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A" sz="3200" dirty="0" smtClean="0"/>
              <a:t>Los consumidores tienen deberes a la hora de celebrar transacciones de bienes y servicios.</a:t>
            </a:r>
            <a:endParaRPr lang="es-PA" sz="3200" b="1" dirty="0">
              <a:latin typeface="Arial Rounded MT Bold" panose="020F07040305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34" y="2874042"/>
            <a:ext cx="5111557" cy="2777663"/>
          </a:xfrm>
          <a:prstGeom prst="rect">
            <a:avLst/>
          </a:prstGeom>
        </p:spPr>
      </p:pic>
      <p:pic>
        <p:nvPicPr>
          <p:cNvPr id="4" name="Deberes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2182" y="605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7" y="3344556"/>
            <a:ext cx="4687233" cy="312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60071" y="2506662"/>
            <a:ext cx="7109460" cy="4351338"/>
          </a:xfrm>
        </p:spPr>
        <p:txBody>
          <a:bodyPr/>
          <a:lstStyle/>
          <a:p>
            <a:pPr marL="0" indent="0">
              <a:buNone/>
            </a:pPr>
            <a:r>
              <a:rPr lang="es-PA" sz="3600" b="1" dirty="0" smtClean="0"/>
              <a:t>CONCIENCIA CRÍTICA</a:t>
            </a:r>
          </a:p>
          <a:p>
            <a:pPr marL="0" indent="0">
              <a:buNone/>
            </a:pPr>
            <a:endParaRPr lang="es-PA" sz="3600" dirty="0"/>
          </a:p>
          <a:p>
            <a:pPr algn="just">
              <a:spcBef>
                <a:spcPct val="0"/>
              </a:spcBef>
              <a:buNone/>
            </a:pPr>
            <a:r>
              <a:rPr lang="es-ES" altLang="es-PA" dirty="0"/>
              <a:t>Mantener una actitud </a:t>
            </a:r>
            <a:r>
              <a:rPr lang="es-ES" altLang="es-PA" dirty="0" smtClean="0"/>
              <a:t>de alerta </a:t>
            </a:r>
            <a:r>
              <a:rPr lang="es-ES" altLang="es-PA" dirty="0"/>
              <a:t>en </a:t>
            </a:r>
            <a:r>
              <a:rPr lang="es-ES" altLang="es-PA" dirty="0" smtClean="0"/>
              <a:t>su </a:t>
            </a:r>
          </a:p>
          <a:p>
            <a:pPr algn="just">
              <a:spcBef>
                <a:spcPct val="0"/>
              </a:spcBef>
              <a:buNone/>
            </a:pPr>
            <a:r>
              <a:rPr lang="es-ES" altLang="es-PA" dirty="0" smtClean="0"/>
              <a:t>relación de consumo</a:t>
            </a:r>
            <a:r>
              <a:rPr lang="es-ES" altLang="es-PA" dirty="0"/>
              <a:t>, </a:t>
            </a:r>
            <a:r>
              <a:rPr lang="es-ES" altLang="es-PA" dirty="0" smtClean="0"/>
              <a:t>examinando</a:t>
            </a:r>
          </a:p>
          <a:p>
            <a:pPr algn="just">
              <a:spcBef>
                <a:spcPct val="0"/>
              </a:spcBef>
              <a:buNone/>
            </a:pPr>
            <a:r>
              <a:rPr lang="es-ES" altLang="es-PA" dirty="0" smtClean="0"/>
              <a:t>con atención </a:t>
            </a:r>
            <a:r>
              <a:rPr lang="es-ES" altLang="es-PA" dirty="0"/>
              <a:t>la </a:t>
            </a:r>
            <a:r>
              <a:rPr lang="es-ES" altLang="es-PA" dirty="0" smtClean="0"/>
              <a:t>información y la calidad de</a:t>
            </a:r>
          </a:p>
          <a:p>
            <a:pPr algn="just">
              <a:spcBef>
                <a:spcPct val="0"/>
              </a:spcBef>
              <a:buNone/>
            </a:pPr>
            <a:r>
              <a:rPr lang="es-ES" altLang="es-PA" dirty="0" smtClean="0"/>
              <a:t>los productos y </a:t>
            </a:r>
            <a:r>
              <a:rPr lang="es-ES" altLang="es-PA" dirty="0"/>
              <a:t>servicios </a:t>
            </a:r>
            <a:r>
              <a:rPr lang="es-ES" altLang="es-PA" dirty="0" smtClean="0"/>
              <a:t>que consuman</a:t>
            </a:r>
            <a:r>
              <a:rPr lang="es-ES" altLang="es-PA" dirty="0"/>
              <a:t>.</a:t>
            </a:r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70" y="1820487"/>
            <a:ext cx="3524068" cy="23515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64" y="4313306"/>
            <a:ext cx="2014832" cy="1895105"/>
          </a:xfrm>
          <a:prstGeom prst="rect">
            <a:avLst/>
          </a:prstGeom>
        </p:spPr>
      </p:pic>
      <p:pic>
        <p:nvPicPr>
          <p:cNvPr id="6" name="Consien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5113" y="574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0944" y="1387443"/>
            <a:ext cx="81523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PA" sz="3600" b="1" dirty="0" smtClean="0"/>
              <a:t>SOLIDARIDAD</a:t>
            </a:r>
            <a:endParaRPr lang="es-PA" sz="3600" dirty="0"/>
          </a:p>
          <a:p>
            <a:pPr marL="0" indent="0" algn="ctr">
              <a:buNone/>
            </a:pPr>
            <a:r>
              <a:rPr lang="es-ES" altLang="es-PA" dirty="0"/>
              <a:t>Actuar en conjunto y de manera organizada que permitan ejercer la promoción y protección de sus intereses como consumidores.</a:t>
            </a:r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81" y="3736733"/>
            <a:ext cx="3553321" cy="26292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"/>
          <a:stretch/>
        </p:blipFill>
        <p:spPr>
          <a:xfrm>
            <a:off x="6274316" y="3940232"/>
            <a:ext cx="3452557" cy="2084947"/>
          </a:xfrm>
          <a:prstGeom prst="rect">
            <a:avLst/>
          </a:prstGeom>
        </p:spPr>
      </p:pic>
      <p:pic>
        <p:nvPicPr>
          <p:cNvPr id="2" name="Solidar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7923" y="6025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9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32462" y="1553698"/>
            <a:ext cx="864939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A" sz="3600" b="1" dirty="0" smtClean="0"/>
              <a:t>RESPONSABILIDAD</a:t>
            </a:r>
            <a:endParaRPr lang="es-PA" sz="3600" dirty="0"/>
          </a:p>
          <a:p>
            <a:pPr marL="0" indent="0" algn="ctr">
              <a:buNone/>
            </a:pPr>
            <a:r>
              <a:rPr lang="es-ES" altLang="es-PA" dirty="0"/>
              <a:t>Mantener una actitud responsable como agente principal en la actividad económica, promoviendo un consumo razonable y logrando así un beneficio mayor en la calidad de vida del conjunto de la población.</a:t>
            </a:r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6" y="3984794"/>
            <a:ext cx="2803933" cy="20681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08" y="4272742"/>
            <a:ext cx="2088544" cy="14453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52" y="4361919"/>
            <a:ext cx="2509466" cy="1691050"/>
          </a:xfrm>
          <a:prstGeom prst="rect">
            <a:avLst/>
          </a:prstGeom>
        </p:spPr>
      </p:pic>
      <p:pic>
        <p:nvPicPr>
          <p:cNvPr id="4" name="Responsab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6121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1232" y="3023523"/>
            <a:ext cx="56807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A" sz="4000" b="1" dirty="0" smtClean="0"/>
              <a:t>NO HACER DENUNCIAS TEMERARIAS</a:t>
            </a:r>
            <a:endParaRPr lang="es-PA" sz="4000" dirty="0"/>
          </a:p>
          <a:p>
            <a:pPr marL="0" indent="0">
              <a:buNone/>
            </a:pPr>
            <a:r>
              <a:rPr lang="es-ES" altLang="es-PA" dirty="0" smtClean="0"/>
              <a:t>No </a:t>
            </a:r>
            <a:r>
              <a:rPr lang="es-ES" altLang="es-PA" dirty="0"/>
              <a:t>debe realizar denuncias carentes de fundamentos y formuladas con el propósito de perjudicar económica y moralmente al denunciado.</a:t>
            </a:r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2175"/>
            <a:ext cx="3225340" cy="22548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93" y="3735039"/>
            <a:ext cx="2527069" cy="2326218"/>
          </a:xfrm>
          <a:prstGeom prst="rect">
            <a:avLst/>
          </a:prstGeom>
        </p:spPr>
      </p:pic>
      <p:pic>
        <p:nvPicPr>
          <p:cNvPr id="2" name="No hacer denun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6025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2796" y="2649451"/>
            <a:ext cx="5966461" cy="2728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A" sz="4000" b="1" dirty="0" smtClean="0"/>
              <a:t>PREOCUPACIÓN SOCIAL</a:t>
            </a:r>
            <a:endParaRPr lang="es-PA" sz="4000" dirty="0"/>
          </a:p>
          <a:p>
            <a:pPr marL="0" indent="0">
              <a:buNone/>
            </a:pPr>
            <a:r>
              <a:rPr lang="es-ES" altLang="es-PA" dirty="0"/>
              <a:t>Estar consciente de las repercusiones que sus actos de consumo tienen sobre terceros</a:t>
            </a:r>
            <a:r>
              <a:rPr lang="es-ES" altLang="es-PA" dirty="0" smtClean="0"/>
              <a:t>.</a:t>
            </a:r>
            <a:endParaRPr lang="es-PA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rcRect t="604" r="41289"/>
          <a:stretch>
            <a:fillRect/>
          </a:stretch>
        </p:blipFill>
        <p:spPr bwMode="auto">
          <a:xfrm>
            <a:off x="6908134" y="1166068"/>
            <a:ext cx="2489057" cy="239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46" y="3713740"/>
            <a:ext cx="2871631" cy="284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reocupac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4007" y="550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2920" y="2506662"/>
            <a:ext cx="37615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A" sz="4000" b="1" dirty="0" smtClean="0"/>
              <a:t>ACCIÓN</a:t>
            </a:r>
            <a:endParaRPr lang="es-PA" sz="4000" dirty="0"/>
          </a:p>
          <a:p>
            <a:pPr marL="0" indent="0">
              <a:buNone/>
            </a:pPr>
            <a:r>
              <a:rPr lang="es-ES" altLang="es-PA" dirty="0"/>
              <a:t>Debe ser el </a:t>
            </a:r>
            <a:r>
              <a:rPr lang="es-ES" altLang="es-PA" dirty="0" smtClean="0"/>
              <a:t>primero </a:t>
            </a:r>
            <a:r>
              <a:rPr lang="es-ES" altLang="es-PA" dirty="0"/>
              <a:t>en defender sus intereses, asegurándose de hacer transacciones justas </a:t>
            </a:r>
            <a:r>
              <a:rPr lang="es-ES" altLang="es-PA" dirty="0" smtClean="0"/>
              <a:t>en el </a:t>
            </a:r>
            <a:r>
              <a:rPr lang="es-ES" altLang="es-PA" dirty="0"/>
              <a:t>mercado de bienes y </a:t>
            </a:r>
            <a:r>
              <a:rPr lang="es-ES" altLang="es-PA" dirty="0" smtClean="0"/>
              <a:t>servicios.</a:t>
            </a:r>
            <a:endParaRPr lang="es-ES" altLang="es-PA" dirty="0">
              <a:solidFill>
                <a:srgbClr val="0066CC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9915" y="2875078"/>
            <a:ext cx="3662363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874946"/>
            <a:ext cx="2795910" cy="186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ccion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7572" y="6077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7806" y="1626985"/>
            <a:ext cx="617711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A" sz="4000" b="1" dirty="0" smtClean="0"/>
              <a:t>DOTARSE DE EDUCACIÓN</a:t>
            </a:r>
            <a:r>
              <a:rPr lang="es-PA" sz="4000" dirty="0"/>
              <a:t> </a:t>
            </a:r>
            <a:endParaRPr lang="es-PA" sz="4000" dirty="0" smtClean="0"/>
          </a:p>
          <a:p>
            <a:pPr marL="0" indent="0" algn="ctr">
              <a:buNone/>
            </a:pPr>
            <a:r>
              <a:rPr lang="es-ES" altLang="es-PA" dirty="0"/>
              <a:t>Debe educarse en materia de consumo por todos los medios disponible para poder ejercer un </a:t>
            </a:r>
            <a:r>
              <a:rPr lang="es-ES" altLang="es-PA" dirty="0" smtClean="0"/>
              <a:t>consumo responsable</a:t>
            </a:r>
            <a:r>
              <a:rPr lang="es-ES" altLang="es-PA" dirty="0"/>
              <a:t>. </a:t>
            </a:r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91" y="4274865"/>
            <a:ext cx="3113117" cy="211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4" y="3983920"/>
            <a:ext cx="2876562" cy="269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Dotarse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462" y="5850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79819" y="2937611"/>
            <a:ext cx="617711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PA" sz="5400" b="1" dirty="0" smtClean="0"/>
              <a:t>Compara</a:t>
            </a:r>
          </a:p>
          <a:p>
            <a:pPr marL="0" indent="0" algn="ctr">
              <a:buNone/>
            </a:pPr>
            <a:r>
              <a:rPr lang="es-PA" sz="5400" b="1" dirty="0" smtClean="0"/>
              <a:t>Comprueba</a:t>
            </a:r>
          </a:p>
          <a:p>
            <a:pPr marL="0" indent="0" algn="ctr">
              <a:buNone/>
            </a:pPr>
            <a:r>
              <a:rPr lang="es-PA" sz="5400" b="1" dirty="0" smtClean="0"/>
              <a:t>Consume</a:t>
            </a:r>
            <a:endParaRPr lang="es-PA" sz="5400" dirty="0" smtClean="0"/>
          </a:p>
          <a:p>
            <a:pPr marL="0" indent="0">
              <a:buNone/>
            </a:pPr>
            <a:r>
              <a:rPr lang="es-PA" dirty="0"/>
              <a:t> </a:t>
            </a:r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0" y="2684700"/>
            <a:ext cx="3696891" cy="3026760"/>
          </a:xfrm>
          <a:prstGeom prst="rect">
            <a:avLst/>
          </a:prstGeom>
        </p:spPr>
      </p:pic>
      <p:pic>
        <p:nvPicPr>
          <p:cNvPr id="4" name="Fin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0626" y="5842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54982" y="1086580"/>
            <a:ext cx="9144000" cy="1655762"/>
          </a:xfrm>
        </p:spPr>
        <p:txBody>
          <a:bodyPr>
            <a:normAutofit/>
          </a:bodyPr>
          <a:lstStyle/>
          <a:p>
            <a:r>
              <a:rPr lang="es-PA" sz="4400" dirty="0" smtClean="0">
                <a:latin typeface="Arial Rounded MT Bold" panose="020F0704030504030204" pitchFamily="34" charset="0"/>
              </a:rPr>
              <a:t>DERECHOS DE LOS CONSUMIDORES</a:t>
            </a:r>
            <a:endParaRPr lang="es-PA" sz="4400" dirty="0">
              <a:latin typeface="Arial Rounded MT Bold" panose="020F070403050403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54505" y="2930774"/>
            <a:ext cx="5396962" cy="26642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" name="Rectángulo 1"/>
          <p:cNvSpPr/>
          <p:nvPr/>
        </p:nvSpPr>
        <p:spPr>
          <a:xfrm>
            <a:off x="808092" y="2985602"/>
            <a:ext cx="50897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A" sz="3200" dirty="0"/>
              <a:t>Son aquellas </a:t>
            </a:r>
            <a:r>
              <a:rPr lang="es-PA" sz="3200" dirty="0" smtClean="0"/>
              <a:t>facultades que </a:t>
            </a:r>
            <a:r>
              <a:rPr lang="es-PA" sz="3200" dirty="0"/>
              <a:t>se le reconocen a todo ser humano cuando es consumidor de bienes o servicios. </a:t>
            </a:r>
            <a:endParaRPr lang="es-PA" sz="3200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543" y="2726549"/>
            <a:ext cx="4480948" cy="3072650"/>
          </a:xfrm>
          <a:prstGeom prst="rect">
            <a:avLst/>
          </a:prstGeom>
        </p:spPr>
      </p:pic>
      <p:pic>
        <p:nvPicPr>
          <p:cNvPr id="6" name="derechos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705" y="198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04312" y="1164037"/>
            <a:ext cx="9139136" cy="15652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PA" sz="3500" b="1" dirty="0" smtClean="0"/>
              <a:t>DERECHO AL CONSUMO</a:t>
            </a:r>
            <a:endParaRPr lang="es-PA" sz="3500" dirty="0"/>
          </a:p>
          <a:p>
            <a:pPr marL="0" indent="0" algn="ctr">
              <a:buNone/>
            </a:pPr>
            <a:r>
              <a:rPr lang="es-ES" dirty="0"/>
              <a:t>Es el derecho que tenemos de obtener bienes y servicios que satisfagan nuestras necesidades básicas.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dirty="0"/>
          </a:p>
          <a:p>
            <a:endParaRPr lang="es-PA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85800" y="2506662"/>
            <a:ext cx="10172700" cy="3817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PA" b="1" dirty="0" smtClean="0"/>
              <a:t>EJEMPLO: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A" b="1" dirty="0"/>
          </a:p>
          <a:p>
            <a:r>
              <a:rPr lang="es-PA" dirty="0" smtClean="0"/>
              <a:t>Salud</a:t>
            </a:r>
          </a:p>
          <a:p>
            <a:r>
              <a:rPr lang="es-PA" dirty="0" smtClean="0"/>
              <a:t>Vivienda</a:t>
            </a:r>
          </a:p>
          <a:p>
            <a:r>
              <a:rPr lang="es-PA" dirty="0" smtClean="0"/>
              <a:t>Educación</a:t>
            </a:r>
          </a:p>
          <a:p>
            <a:r>
              <a:rPr lang="es-PA" dirty="0" smtClean="0"/>
              <a:t>Alimentación balanceada</a:t>
            </a:r>
          </a:p>
          <a:p>
            <a:r>
              <a:rPr lang="es-PA" dirty="0" smtClean="0"/>
              <a:t>Vestido y recreación</a:t>
            </a:r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40" y="2842338"/>
            <a:ext cx="1921245" cy="192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37" y="2752837"/>
            <a:ext cx="2645719" cy="180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41" y="4629244"/>
            <a:ext cx="3230605" cy="20961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56" y="4809503"/>
            <a:ext cx="2418887" cy="1702296"/>
          </a:xfrm>
          <a:prstGeom prst="rect">
            <a:avLst/>
          </a:prstGeom>
        </p:spPr>
      </p:pic>
      <p:pic>
        <p:nvPicPr>
          <p:cNvPr id="9" name="Der cons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2450" y="2953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9451" y="975573"/>
            <a:ext cx="752758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PA" b="1" dirty="0" smtClean="0"/>
              <a:t>DERECHO A LA INFORMACIÓN</a:t>
            </a:r>
            <a:endParaRPr lang="es-PA" dirty="0" smtClean="0"/>
          </a:p>
          <a:p>
            <a:pPr marL="0" indent="0" algn="ctr">
              <a:buNone/>
            </a:pPr>
            <a:r>
              <a:rPr lang="es-ES" dirty="0" smtClean="0"/>
              <a:t>Es </a:t>
            </a:r>
            <a:r>
              <a:rPr lang="es-ES" dirty="0"/>
              <a:t>lograr que los comerciantes nos den información clara y verdadera sobre el producto que compramos para no realizar una mala compra.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dirty="0"/>
          </a:p>
          <a:p>
            <a:endParaRPr lang="es-PA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1576">
            <a:off x="1156824" y="3397970"/>
            <a:ext cx="1718751" cy="12031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59" y="3080451"/>
            <a:ext cx="4914900" cy="327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761" y="3886433"/>
            <a:ext cx="2185758" cy="18193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872703" y="3184386"/>
            <a:ext cx="2367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b="1" dirty="0" smtClean="0">
                <a:latin typeface="Lucida Handwriting" panose="03010101010101010101" pitchFamily="66" charset="0"/>
              </a:rPr>
              <a:t>Características del producto</a:t>
            </a:r>
            <a:endParaRPr lang="es-PA" b="1" dirty="0">
              <a:latin typeface="Lucida Handwriting" panose="03010101010101010101" pitchFamily="66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92267" y="3099529"/>
            <a:ext cx="181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>
                <a:latin typeface="Lucida Handwriting" panose="03010101010101010101" pitchFamily="66" charset="0"/>
              </a:rPr>
              <a:t>Precio</a:t>
            </a:r>
            <a:endParaRPr lang="es-PA" b="1" dirty="0">
              <a:latin typeface="Lucida Handwriting" panose="03010101010101010101" pitchFamily="66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0" y="5396658"/>
            <a:ext cx="1372959" cy="13061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57955" y="5020944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A" b="1" dirty="0" smtClean="0">
                <a:latin typeface="Lucida Handwriting" panose="03010101010101010101" pitchFamily="66" charset="0"/>
              </a:rPr>
              <a:t>Forma de pago</a:t>
            </a:r>
            <a:endParaRPr lang="es-PA" dirty="0"/>
          </a:p>
        </p:txBody>
      </p:sp>
      <p:pic>
        <p:nvPicPr>
          <p:cNvPr id="11" name="Der inf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33644" y="6145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9" grpId="0"/>
      <p:bldP spid="1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90850" y="1139637"/>
            <a:ext cx="726775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PA" sz="4400" b="1" dirty="0" smtClean="0"/>
              <a:t>DERECHO A ELEGIR</a:t>
            </a:r>
            <a:endParaRPr lang="es-PA" sz="4400" dirty="0"/>
          </a:p>
          <a:p>
            <a:pPr marL="0" indent="0" algn="ctr">
              <a:buNone/>
            </a:pPr>
            <a:r>
              <a:rPr lang="es-ES" dirty="0"/>
              <a:t>Es poder escoger entre diferentes productos, que nos ofrezcan en una tienda o supermercado.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dirty="0"/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04" y="3079728"/>
            <a:ext cx="5118146" cy="323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3563112"/>
            <a:ext cx="4095750" cy="248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Der elegir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4727" y="5935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29191" y="1537143"/>
            <a:ext cx="7738240" cy="150812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PA" sz="6300" b="1" dirty="0" smtClean="0"/>
              <a:t>DERECHO A LA SEGURIDAD</a:t>
            </a:r>
            <a:endParaRPr lang="es-PA" sz="6300" dirty="0"/>
          </a:p>
          <a:p>
            <a:pPr algn="ctr">
              <a:buNone/>
            </a:pPr>
            <a:r>
              <a:rPr lang="es-ES" dirty="0"/>
              <a:t>Es obtener productos y servicios que funcionen adecuadamente y </a:t>
            </a:r>
            <a:r>
              <a:rPr lang="es-ES" dirty="0" smtClean="0"/>
              <a:t>que no ocasionen </a:t>
            </a:r>
            <a:r>
              <a:rPr lang="es-ES" dirty="0"/>
              <a:t>peligro ni daños en nuestra salud.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b="1" dirty="0" smtClean="0"/>
          </a:p>
          <a:p>
            <a:pPr marL="0" indent="0">
              <a:buNone/>
            </a:pPr>
            <a:endParaRPr lang="es-PA" dirty="0"/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4037746"/>
            <a:ext cx="2680066" cy="208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916295" y="3202749"/>
            <a:ext cx="609600" cy="1508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PA" sz="7200" b="1" dirty="0" smtClean="0">
                <a:solidFill>
                  <a:srgbClr val="FF0000"/>
                </a:solidFill>
              </a:rPr>
              <a:t>x</a:t>
            </a:r>
            <a:endParaRPr lang="es-PA" sz="72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PA" b="1" dirty="0" smtClean="0"/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A" dirty="0" smtClean="0"/>
          </a:p>
          <a:p>
            <a:endParaRPr lang="es-PA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89" y="3556835"/>
            <a:ext cx="2359839" cy="21185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90" y="4122938"/>
            <a:ext cx="2163261" cy="205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4411851" y="3032775"/>
            <a:ext cx="1037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6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r>
              <a:rPr lang="es-PA" sz="7200" b="1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endParaRPr lang="es-PA" sz="7200" b="1" dirty="0">
              <a:solidFill>
                <a:srgbClr val="FF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29" y="3590350"/>
            <a:ext cx="2467508" cy="2073691"/>
          </a:xfrm>
          <a:prstGeom prst="rect">
            <a:avLst/>
          </a:prstGeom>
        </p:spPr>
      </p:pic>
      <p:pic>
        <p:nvPicPr>
          <p:cNvPr id="4" name="Der segu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23161" y="1111597"/>
            <a:ext cx="793449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PA" sz="4400" b="1" dirty="0" smtClean="0"/>
              <a:t>DERECHO A SER ESCUCHADO</a:t>
            </a:r>
            <a:endParaRPr lang="es-PA" sz="4400" dirty="0"/>
          </a:p>
          <a:p>
            <a:pPr marL="0" indent="0" algn="ctr">
              <a:buNone/>
            </a:pPr>
            <a:r>
              <a:rPr lang="es-ES" dirty="0"/>
              <a:t>Es lograr que como consumidores los vendedores escuchen nuestros reclamos y como entidad ACODECO escuche nuestros problemas de consumo.</a:t>
            </a:r>
            <a:endParaRPr lang="es-PA" dirty="0"/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89" y="3455589"/>
            <a:ext cx="2930597" cy="3300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820000" sx="85000" sy="85000" algn="ctr" rotWithShape="0">
              <a:srgbClr val="000000"/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3743325"/>
            <a:ext cx="3624350" cy="311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ángulo 5"/>
          <p:cNvSpPr/>
          <p:nvPr/>
        </p:nvSpPr>
        <p:spPr>
          <a:xfrm>
            <a:off x="1005994" y="2962947"/>
            <a:ext cx="1037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6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r>
              <a:rPr lang="es-PA" sz="7200" b="1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endParaRPr lang="es-PA" sz="7200" b="1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357659" y="3143160"/>
            <a:ext cx="1037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6000" b="1" dirty="0">
                <a:solidFill>
                  <a:srgbClr val="FF0000"/>
                </a:solidFill>
                <a:latin typeface="arial" panose="020B0604020202020204" pitchFamily="34" charset="0"/>
              </a:rPr>
              <a:t>✓</a:t>
            </a:r>
            <a:r>
              <a:rPr lang="es-PA" sz="7200" b="1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endParaRPr lang="es-PA" sz="7200" b="1" dirty="0">
              <a:solidFill>
                <a:srgbClr val="FF0000"/>
              </a:solidFill>
            </a:endParaRPr>
          </a:p>
        </p:txBody>
      </p:sp>
      <p:pic>
        <p:nvPicPr>
          <p:cNvPr id="8" name="Der escuchado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0575" y="5618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13859" y="1470570"/>
            <a:ext cx="7452360" cy="4351338"/>
          </a:xfrm>
        </p:spPr>
        <p:txBody>
          <a:bodyPr/>
          <a:lstStyle/>
          <a:p>
            <a:pPr marL="0" indent="0">
              <a:buNone/>
            </a:pPr>
            <a:r>
              <a:rPr lang="es-PA" sz="4000" b="1" dirty="0" smtClean="0"/>
              <a:t>DERECHO A LA COMPENSACIÓN</a:t>
            </a:r>
            <a:endParaRPr lang="es-PA" sz="4000" dirty="0"/>
          </a:p>
          <a:p>
            <a:pPr marL="0" indent="0" algn="ctr">
              <a:buNone/>
            </a:pPr>
            <a:r>
              <a:rPr lang="es-ES" dirty="0"/>
              <a:t>Es el derecho a recibir una buena respuesta al momento de hacer un reclamo justo.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dirty="0"/>
          </a:p>
          <a:p>
            <a:endParaRPr lang="es-PA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35" y="3536649"/>
            <a:ext cx="4004128" cy="265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28" y="3515879"/>
            <a:ext cx="4299591" cy="271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Der compen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0039" y="273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62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64970" y="1776615"/>
            <a:ext cx="7976061" cy="4351338"/>
          </a:xfrm>
        </p:spPr>
        <p:txBody>
          <a:bodyPr/>
          <a:lstStyle/>
          <a:p>
            <a:pPr marL="0" indent="0">
              <a:buNone/>
            </a:pPr>
            <a:r>
              <a:rPr lang="es-PA" sz="3600" b="1" dirty="0" smtClean="0"/>
              <a:t>DERECHO A ORIENTACIÓN Y EDUCACIÓN</a:t>
            </a:r>
            <a:endParaRPr lang="es-PA" sz="3600" dirty="0"/>
          </a:p>
          <a:p>
            <a:pPr marL="0" indent="0" algn="ctr">
              <a:buNone/>
            </a:pPr>
            <a:r>
              <a:rPr lang="es-ES" dirty="0"/>
              <a:t>Es el derecho a recibir conocimientos y herramientas para un consumo adecuado. </a:t>
            </a:r>
            <a:endParaRPr lang="es-PA" dirty="0"/>
          </a:p>
          <a:p>
            <a:pPr marL="0" indent="0">
              <a:buNone/>
            </a:pPr>
            <a:r>
              <a:rPr lang="es-PA" b="1" dirty="0"/>
              <a:t> </a:t>
            </a:r>
            <a:endParaRPr lang="es-PA" dirty="0"/>
          </a:p>
          <a:p>
            <a:endParaRPr lang="es-PA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487" y="3782175"/>
            <a:ext cx="3715026" cy="266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Der ori y educ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</TotalTime>
  <Words>430</Words>
  <Application>Microsoft Office PowerPoint</Application>
  <PresentationFormat>Panorámica</PresentationFormat>
  <Paragraphs>73</Paragraphs>
  <Slides>19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arial</vt:lpstr>
      <vt:lpstr>Arial Black</vt:lpstr>
      <vt:lpstr>Arial Rounded MT Bold</vt:lpstr>
      <vt:lpstr>Calibri</vt:lpstr>
      <vt:lpstr>Calibri Light</vt:lpstr>
      <vt:lpstr>Lucida Handwriting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Joscelyn Ibeth Mora Saldaña</dc:creator>
  <cp:lastModifiedBy>Joscelyn Ibeth Mora Saldaña</cp:lastModifiedBy>
  <cp:revision>271</cp:revision>
  <dcterms:created xsi:type="dcterms:W3CDTF">2023-04-14T19:33:56Z</dcterms:created>
  <dcterms:modified xsi:type="dcterms:W3CDTF">2023-05-12T14:00:11Z</dcterms:modified>
</cp:coreProperties>
</file>